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3"/>
  </p:notesMasterIdLst>
  <p:handoutMasterIdLst>
    <p:handoutMasterId r:id="rId14"/>
  </p:handoutMasterIdLst>
  <p:sldIdLst>
    <p:sldId id="445" r:id="rId5"/>
    <p:sldId id="446" r:id="rId6"/>
    <p:sldId id="456" r:id="rId7"/>
    <p:sldId id="940" r:id="rId8"/>
    <p:sldId id="936" r:id="rId9"/>
    <p:sldId id="939" r:id="rId10"/>
    <p:sldId id="941" r:id="rId11"/>
    <p:sldId id="43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6"/>
            <p14:sldId id="940"/>
            <p14:sldId id="936"/>
            <p14:sldId id="939"/>
            <p14:sldId id="941"/>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5889" autoAdjust="0"/>
  </p:normalViewPr>
  <p:slideViewPr>
    <p:cSldViewPr snapToGrid="0" showGuides="1">
      <p:cViewPr varScale="1">
        <p:scale>
          <a:sx n="99" d="100"/>
          <a:sy n="99" d="100"/>
        </p:scale>
        <p:origin x="78" y="14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192999"/>
      <dgm:spPr/>
    </dgm:pt>
  </dgm:ptLst>
  <dgm:cxnLst>
    <dgm:cxn modelId="{4B8FBCCC-43AE-46A9-9F11-1E27FEEC58A2}" type="presOf" srcId="{7BEC3A22-2E07-4125-8147-5C979B922B11}" destId="{1B9F0E2D-5B23-4FF3-9730-8BBF1F46100D}"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D67F3EF2-C361-45F8-B2B8-99EBC92A5592}" type="presOf" srcId="{B25C5971-3172-4B38-9C86-589AC35F6E58}" destId="{2D9C6011-B48E-491A-8BB6-33D99E6F5625}" srcOrd="0" destOrd="0" presId="urn:microsoft.com/office/officeart/2005/8/layout/lProcess3"/>
    <dgm:cxn modelId="{485C633E-D74B-44DA-BB10-6CDF428A7ECB}" type="presParOf" srcId="{1B9F0E2D-5B23-4FF3-9730-8BBF1F46100D}" destId="{73B6AD13-0729-4275-8C92-7452C63B98DE}" srcOrd="0" destOrd="0" presId="urn:microsoft.com/office/officeart/2005/8/layout/lProcess3"/>
    <dgm:cxn modelId="{2AFAFCFD-3C21-4273-8294-45C8A2BCDA17}"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3360" y="547"/>
          <a:ext cx="3911424" cy="429792"/>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218256" y="547"/>
        <a:ext cx="3481632" cy="42979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6</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SP-210643, SA Rel-18 Workshop, Electronic meeting</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SA4 WG input to SA Rel-18 Workshop</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7"/>
            <a:ext cx="9144000" cy="1761417"/>
          </a:xfrm>
        </p:spPr>
        <p:txBody>
          <a:bodyPr/>
          <a:lstStyle/>
          <a:p>
            <a:pPr>
              <a:lnSpc>
                <a:spcPct val="80000"/>
              </a:lnSpc>
            </a:pPr>
            <a:r>
              <a:rPr lang="en-US" altLang="en-US" sz="2000" b="1" dirty="0">
                <a:latin typeface="Arial" panose="020B0604020202020204" pitchFamily="34" charset="0"/>
              </a:rPr>
              <a:t>Source: SA4 leadership</a:t>
            </a:r>
          </a:p>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b="1" dirty="0">
                <a:latin typeface="Arial" panose="020B0604020202020204" pitchFamily="34" charset="0"/>
              </a:rPr>
              <a:t>Gilles Teniou</a:t>
            </a:r>
            <a:r>
              <a:rPr lang="en-US" altLang="en-US" sz="2000" dirty="0">
                <a:latin typeface="Arial" panose="020B0604020202020204" pitchFamily="34" charset="0"/>
              </a:rPr>
              <a:t>, SA4 Vice chair, Tencent, CCSA</a:t>
            </a:r>
          </a:p>
          <a:p>
            <a:pPr>
              <a:lnSpc>
                <a:spcPct val="80000"/>
              </a:lnSpc>
            </a:pPr>
            <a:r>
              <a:rPr lang="en-US" altLang="en-US" sz="2000" b="1" dirty="0">
                <a:latin typeface="Arial" panose="020B0604020202020204" pitchFamily="34" charset="0"/>
              </a:rPr>
              <a:t>Jaeyeon Song</a:t>
            </a:r>
            <a:r>
              <a:rPr lang="en-US" altLang="en-US" sz="2000" dirty="0">
                <a:latin typeface="Arial" panose="020B0604020202020204" pitchFamily="34" charset="0"/>
              </a:rPr>
              <a:t>, SA4 Vice chair, Samsung Electronics Co., Ltd, TTA</a:t>
            </a:r>
          </a:p>
          <a:p>
            <a:pPr>
              <a:lnSpc>
                <a:spcPct val="80000"/>
              </a:lnSpc>
            </a:pPr>
            <a:r>
              <a:rPr lang="en-US" altLang="en-US" sz="2000" dirty="0">
                <a:latin typeface="Arial" panose="020B0604020202020204" pitchFamily="34" charset="0"/>
              </a:rPr>
              <a:t>SA-Rel-18 Workshop, 9-10 September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SP-210643</a:t>
            </a:r>
          </a:p>
          <a:p>
            <a:pPr>
              <a:buFontTx/>
              <a:buNone/>
            </a:pPr>
            <a:endParaRPr lang="sv-SE" altLang="sv-SE"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196174" y="258121"/>
            <a:ext cx="10515600" cy="1325563"/>
          </a:xfrm>
        </p:spPr>
        <p:txBody>
          <a:bodyPr/>
          <a:lstStyle/>
          <a:p>
            <a:r>
              <a:rPr lang="sv-SE" b="1" dirty="0"/>
              <a:t>Introduction</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199" y="1825625"/>
            <a:ext cx="9708397" cy="4351338"/>
          </a:xfrm>
        </p:spPr>
        <p:txBody>
          <a:bodyPr/>
          <a:lstStyle/>
          <a:p>
            <a:pPr marL="447675" indent="-447675"/>
            <a:r>
              <a:rPr lang="sv-SE" sz="2000" dirty="0"/>
              <a:t>This document presents currently discussed Rel-18 SA4 directions of work for the purpose of the SA Rel-18 workshop. It includes:</a:t>
            </a:r>
          </a:p>
          <a:p>
            <a:pPr marL="904875" lvl="1" indent="-447675"/>
            <a:r>
              <a:rPr lang="sv-SE" sz="1600" dirty="0"/>
              <a:t>SA4 Terms of References and the 3GPP process</a:t>
            </a:r>
          </a:p>
          <a:p>
            <a:pPr marL="904875" lvl="1" indent="-447675"/>
            <a:r>
              <a:rPr lang="sv-SE" sz="1600" dirty="0"/>
              <a:t>Summary of the SA4 Rel-18 Workshop held 17th August 2021</a:t>
            </a:r>
          </a:p>
          <a:p>
            <a:pPr marL="904875" lvl="1" indent="-447675"/>
            <a:r>
              <a:rPr lang="en-US" altLang="en-US" sz="1600" dirty="0"/>
              <a:t>SA4 draft Rel-18 directions for further discussions and decisions</a:t>
            </a:r>
          </a:p>
          <a:p>
            <a:pPr marL="904875" lvl="1" indent="-447675"/>
            <a:r>
              <a:rPr lang="en-US" altLang="en-US" sz="1600" dirty="0"/>
              <a:t>Next steps</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Curved Connector 45">
            <a:extLst>
              <a:ext uri="{FF2B5EF4-FFF2-40B4-BE49-F238E27FC236}">
                <a16:creationId xmlns:a16="http://schemas.microsoft.com/office/drawing/2014/main" id="{678A6AE8-F241-4C80-A945-69941D00F839}"/>
              </a:ext>
            </a:extLst>
          </p:cNvPr>
          <p:cNvCxnSpPr>
            <a:cxnSpLocks/>
            <a:endCxn id="19" idx="0"/>
          </p:cNvCxnSpPr>
          <p:nvPr/>
        </p:nvCxnSpPr>
        <p:spPr>
          <a:xfrm>
            <a:off x="3422649" y="2722562"/>
            <a:ext cx="1748801" cy="92729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ounded Rectangle 46">
            <a:extLst>
              <a:ext uri="{FF2B5EF4-FFF2-40B4-BE49-F238E27FC236}">
                <a16:creationId xmlns:a16="http://schemas.microsoft.com/office/drawing/2014/main" id="{FA040349-3AAD-4FBD-8684-22CB17C8ED34}"/>
              </a:ext>
            </a:extLst>
          </p:cNvPr>
          <p:cNvSpPr/>
          <p:nvPr/>
        </p:nvSpPr>
        <p:spPr>
          <a:xfrm>
            <a:off x="2848768" y="362029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47" idx="0"/>
          </p:cNvCxnSpPr>
          <p:nvPr/>
        </p:nvCxnSpPr>
        <p:spPr>
          <a:xfrm rot="16200000" flipH="1">
            <a:off x="2888455" y="2951956"/>
            <a:ext cx="1050132" cy="28654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stCxn id="47" idx="3"/>
            <a:endCxn id="49" idx="1"/>
          </p:cNvCxnSpPr>
          <p:nvPr/>
        </p:nvCxnSpPr>
        <p:spPr>
          <a:xfrm>
            <a:off x="4264818" y="3989388"/>
            <a:ext cx="1696244" cy="797307"/>
          </a:xfrm>
          <a:prstGeom prst="curvedConnector3">
            <a:avLst>
              <a:gd name="adj1" fmla="val 58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49" idx="0"/>
          </p:cNvCxnSpPr>
          <p:nvPr/>
        </p:nvCxnSpPr>
        <p:spPr>
          <a:xfrm>
            <a:off x="3270250" y="2506151"/>
            <a:ext cx="3493177" cy="148323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7842018" y="5337441"/>
            <a:ext cx="3526689" cy="844015"/>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cxnSpLocks/>
            <a:stCxn id="47" idx="2"/>
            <a:endCxn id="118" idx="1"/>
          </p:cNvCxnSpPr>
          <p:nvPr/>
        </p:nvCxnSpPr>
        <p:spPr>
          <a:xfrm rot="16200000" flipH="1">
            <a:off x="4998921" y="2916352"/>
            <a:ext cx="1400968" cy="428522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a:cxnSpLocks/>
            <a:stCxn id="49" idx="3"/>
            <a:endCxn id="118" idx="0"/>
          </p:cNvCxnSpPr>
          <p:nvPr/>
        </p:nvCxnSpPr>
        <p:spPr>
          <a:xfrm>
            <a:off x="7565792" y="4786695"/>
            <a:ext cx="2039571" cy="5507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a:stCxn id="33" idx="1"/>
            <a:endCxn id="118" idx="1"/>
          </p:cNvCxnSpPr>
          <p:nvPr/>
        </p:nvCxnSpPr>
        <p:spPr>
          <a:xfrm rot="10800000" flipH="1" flipV="1">
            <a:off x="1919288" y="2512093"/>
            <a:ext cx="5922730" cy="3247356"/>
          </a:xfrm>
          <a:prstGeom prst="curvedConnector3">
            <a:avLst>
              <a:gd name="adj1" fmla="val 532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50644" y="163544"/>
            <a:ext cx="10515600" cy="1325563"/>
          </a:xfrm>
        </p:spPr>
        <p:txBody>
          <a:bodyPr/>
          <a:lstStyle/>
          <a:p>
            <a:r>
              <a:rPr lang="en-GB" altLang="en-US" b="1" dirty="0"/>
              <a:t>Three stage approach / SA4</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54" name="TextBox 30">
            <a:extLst>
              <a:ext uri="{FF2B5EF4-FFF2-40B4-BE49-F238E27FC236}">
                <a16:creationId xmlns:a16="http://schemas.microsoft.com/office/drawing/2014/main" id="{0026E8A7-5DFC-4668-B8F4-5AA226886F51}"/>
              </a:ext>
            </a:extLst>
          </p:cNvPr>
          <p:cNvSpPr txBox="1"/>
          <p:nvPr/>
        </p:nvSpPr>
        <p:spPr>
          <a:xfrm flipH="1">
            <a:off x="7642820" y="1961139"/>
            <a:ext cx="4578031" cy="2893100"/>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3GPP SA WG4 (</a:t>
            </a:r>
            <a:r>
              <a:rPr lang="en-GB" sz="1400" b="1" dirty="0">
                <a:latin typeface="Century Gothic" panose="020B0502020202020204" pitchFamily="34" charset="0"/>
                <a:cs typeface="Calibri" panose="020F0502020204030204" pitchFamily="34" charset="0"/>
              </a:rPr>
              <a:t>SA4</a:t>
            </a:r>
            <a:r>
              <a:rPr lang="en-GB" sz="1400" dirty="0">
                <a:latin typeface="Century Gothic" panose="020B0502020202020204" pitchFamily="34" charset="0"/>
                <a:cs typeface="Calibri" panose="020F0502020204030204" pitchFamily="34" charset="0"/>
              </a:rPr>
              <a:t>) is </a:t>
            </a:r>
            <a:r>
              <a:rPr lang="en-US" sz="1400" dirty="0">
                <a:latin typeface="Century Gothic" panose="020B0502020202020204" pitchFamily="34" charset="0"/>
                <a:cs typeface="Calibri" panose="020F0502020204030204" pitchFamily="34" charset="0"/>
              </a:rPr>
              <a:t>responsible for the specification of codecs for speech, audio, video, graphics and other media types related to traditional and emerging media services such as extended reality (XR) and online gaming, as well as the system and delivery aspects of such content.</a:t>
            </a:r>
          </a:p>
          <a:p>
            <a:pPr>
              <a:defRPr/>
            </a:pPr>
            <a:r>
              <a:rPr lang="en-US" sz="1400" dirty="0">
                <a:latin typeface="Century Gothic" panose="020B0502020202020204" pitchFamily="34" charset="0"/>
                <a:cs typeface="Calibri" panose="020F0502020204030204" pitchFamily="34" charset="0"/>
              </a:rPr>
              <a:t>SA4 specifies the content formats and delivery protocols as well as associated quality assessments, metrics and requirements for a broad range of scenarios, and the use of artificial intelligence and machine learning models for multimedia.</a:t>
            </a:r>
            <a:endParaRPr lang="en-GB" sz="1400" dirty="0">
              <a:latin typeface="Century Gothic" panose="020B0502020202020204" pitchFamily="34" charset="0"/>
              <a:cs typeface="Calibri" panose="020F0502020204030204" pitchFamily="34" charset="0"/>
            </a:endParaRPr>
          </a:p>
        </p:txBody>
      </p:sp>
      <p:sp>
        <p:nvSpPr>
          <p:cNvPr id="19" name="Rounded Rectangle 46">
            <a:extLst>
              <a:ext uri="{FF2B5EF4-FFF2-40B4-BE49-F238E27FC236}">
                <a16:creationId xmlns:a16="http://schemas.microsoft.com/office/drawing/2014/main" id="{FEFECAA7-C3C1-423B-9684-2D4C2F208564}"/>
              </a:ext>
            </a:extLst>
          </p:cNvPr>
          <p:cNvSpPr/>
          <p:nvPr/>
        </p:nvSpPr>
        <p:spPr>
          <a:xfrm>
            <a:off x="4463425" y="364985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Mission critical apps</a:t>
            </a:r>
          </a:p>
        </p:txBody>
      </p:sp>
      <p:cxnSp>
        <p:nvCxnSpPr>
          <p:cNvPr id="22" name="Curved Connector 52">
            <a:extLst>
              <a:ext uri="{FF2B5EF4-FFF2-40B4-BE49-F238E27FC236}">
                <a16:creationId xmlns:a16="http://schemas.microsoft.com/office/drawing/2014/main" id="{A86B9B82-744E-487A-81C8-EDF96B86571E}"/>
              </a:ext>
            </a:extLst>
          </p:cNvPr>
          <p:cNvCxnSpPr>
            <a:cxnSpLocks/>
            <a:stCxn id="19" idx="2"/>
            <a:endCxn id="49" idx="1"/>
          </p:cNvCxnSpPr>
          <p:nvPr/>
        </p:nvCxnSpPr>
        <p:spPr>
          <a:xfrm rot="16200000" flipH="1">
            <a:off x="5366929" y="4192562"/>
            <a:ext cx="398654" cy="7896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urved Connector 52">
            <a:extLst>
              <a:ext uri="{FF2B5EF4-FFF2-40B4-BE49-F238E27FC236}">
                <a16:creationId xmlns:a16="http://schemas.microsoft.com/office/drawing/2014/main" id="{4E6A9C07-B9B6-436D-87C2-FEBE3652354A}"/>
              </a:ext>
            </a:extLst>
          </p:cNvPr>
          <p:cNvCxnSpPr>
            <a:cxnSpLocks/>
            <a:stCxn id="19" idx="2"/>
            <a:endCxn id="118" idx="1"/>
          </p:cNvCxnSpPr>
          <p:nvPr/>
        </p:nvCxnSpPr>
        <p:spPr>
          <a:xfrm rot="16200000" flipH="1">
            <a:off x="5821030" y="3738461"/>
            <a:ext cx="1371408" cy="2670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a:extLst>
              <a:ext uri="{FF2B5EF4-FFF2-40B4-BE49-F238E27FC236}">
                <a16:creationId xmlns:a16="http://schemas.microsoft.com/office/drawing/2014/main" id="{F503A768-98AB-41BB-8D8C-DF2371CB16EF}"/>
              </a:ext>
            </a:extLst>
          </p:cNvPr>
          <p:cNvSpPr/>
          <p:nvPr/>
        </p:nvSpPr>
        <p:spPr>
          <a:xfrm>
            <a:off x="5961062" y="3989388"/>
            <a:ext cx="1604730" cy="1594613"/>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Multimedia Codecs, Systems and Services</a:t>
            </a:r>
          </a:p>
        </p:txBody>
      </p:sp>
      <p:sp>
        <p:nvSpPr>
          <p:cNvPr id="23" name="Rounded Rectangle 46">
            <a:extLst>
              <a:ext uri="{FF2B5EF4-FFF2-40B4-BE49-F238E27FC236}">
                <a16:creationId xmlns:a16="http://schemas.microsoft.com/office/drawing/2014/main" id="{42195736-D3F1-4620-8B8B-E73010957094}"/>
              </a:ext>
            </a:extLst>
          </p:cNvPr>
          <p:cNvSpPr/>
          <p:nvPr/>
        </p:nvSpPr>
        <p:spPr>
          <a:xfrm>
            <a:off x="2603501" y="5006432"/>
            <a:ext cx="2400300" cy="1184149"/>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RAN WGs</a:t>
            </a:r>
          </a:p>
          <a:p>
            <a:pPr algn="ctr">
              <a:defRPr/>
            </a:pPr>
            <a:r>
              <a:rPr lang="en-US" sz="1400" dirty="0">
                <a:solidFill>
                  <a:schemeClr val="tx1"/>
                </a:solidFill>
                <a:latin typeface="Century Gothic" panose="020B0502020202020204" pitchFamily="34" charset="0"/>
              </a:rPr>
              <a:t>QoS/X-layer optimizations/advanced media-types</a:t>
            </a:r>
          </a:p>
        </p:txBody>
      </p:sp>
      <p:cxnSp>
        <p:nvCxnSpPr>
          <p:cNvPr id="24" name="Curved Connector 54">
            <a:extLst>
              <a:ext uri="{FF2B5EF4-FFF2-40B4-BE49-F238E27FC236}">
                <a16:creationId xmlns:a16="http://schemas.microsoft.com/office/drawing/2014/main" id="{379A71EE-E185-4D20-98C9-7EAB76F245CF}"/>
              </a:ext>
            </a:extLst>
          </p:cNvPr>
          <p:cNvCxnSpPr>
            <a:cxnSpLocks/>
            <a:stCxn id="23" idx="3"/>
            <a:endCxn id="49" idx="1"/>
          </p:cNvCxnSpPr>
          <p:nvPr/>
        </p:nvCxnSpPr>
        <p:spPr>
          <a:xfrm flipV="1">
            <a:off x="5003801" y="4786695"/>
            <a:ext cx="957261" cy="811812"/>
          </a:xfrm>
          <a:prstGeom prst="curvedConnector3">
            <a:avLst>
              <a:gd name="adj1" fmla="val 50000"/>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176719" y="316486"/>
            <a:ext cx="10515600" cy="1325563"/>
          </a:xfrm>
        </p:spPr>
        <p:txBody>
          <a:bodyPr/>
          <a:lstStyle/>
          <a:p>
            <a:r>
              <a:rPr lang="en-US" altLang="en-US" b="1" dirty="0"/>
              <a:t>SA4 Rel-18 Workshop (17th August)</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165370" y="1825625"/>
            <a:ext cx="5797768" cy="4489934"/>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New Immersive media types and formats definition</a:t>
            </a:r>
            <a:endParaRPr lang="en-US" sz="1400" u="none" strike="noStrike" dirty="0">
              <a:effectLst/>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5G video codec &amp; IVAS codec (including ATIAS, Multimedia telephony/MTSI/System support)</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media including AR/MR media</a:t>
            </a:r>
            <a:r>
              <a:rPr lang="en-US" sz="1400" dirty="0">
                <a:ea typeface="Arial" panose="020B0604020202020204" pitchFamily="34" charset="0"/>
              </a:rPr>
              <a:t> and sensory input (e.g. </a:t>
            </a:r>
            <a:r>
              <a:rPr lang="en-US" sz="1400" u="none" strike="noStrike" dirty="0">
                <a:effectLst/>
                <a:ea typeface="Arial" panose="020B0604020202020204" pitchFamily="34" charset="0"/>
              </a:rPr>
              <a:t>Haptics)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err="1">
                <a:effectLst/>
                <a:ea typeface="Arial" panose="020B0604020202020204" pitchFamily="34" charset="0"/>
              </a:rPr>
              <a:t>QoE</a:t>
            </a:r>
            <a:r>
              <a:rPr lang="en-US" sz="1400" u="none" strike="noStrike" dirty="0">
                <a:effectLst/>
                <a:ea typeface="Arial" panose="020B0604020202020204" pitchFamily="34" charset="0"/>
              </a:rPr>
              <a:t> metrics for these new media types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AI-based media enhancements</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XR (AR/VR/MR and Cloud Gaming) Services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Desire for a unified framework to support all such new services on 5G Core/RAN/UE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Should enable collaboration between MNOs and third-party service providers, support OTT services in 5G, follow 5G Media streaming example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Unified framework proposed: 5G-RTC architecture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For conversational service, consider MTSI extension (DC-MTSI)</a:t>
            </a:r>
            <a:r>
              <a:rPr lang="ko-KR" altLang="en-US" sz="1400" dirty="0">
                <a:ea typeface="Arial" panose="020B0604020202020204" pitchFamily="34" charset="0"/>
              </a:rPr>
              <a:t> </a:t>
            </a:r>
            <a:endParaRPr lang="en-US" sz="1400" dirty="0">
              <a:ea typeface="Arial" panose="020B0604020202020204" pitchFamily="34" charset="0"/>
            </a:endParaRPr>
          </a:p>
          <a:p>
            <a:pPr lvl="2" fontAlgn="auto">
              <a:lnSpc>
                <a:spcPct val="115000"/>
              </a:lnSpc>
              <a:spcBef>
                <a:spcPts val="0"/>
              </a:spcBef>
              <a:spcAft>
                <a:spcPts val="0"/>
              </a:spcAft>
              <a:buNone/>
            </a:pPr>
            <a:endParaRPr lang="en-US" sz="1400" dirty="0">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lvl="1"/>
            <a:endParaRPr lang="en-GB" sz="1600" dirty="0">
              <a:highlight>
                <a:srgbClr val="FFFF00"/>
              </a:highlight>
            </a:endParaRPr>
          </a:p>
        </p:txBody>
      </p:sp>
      <p:sp>
        <p:nvSpPr>
          <p:cNvPr id="5" name="Espace réservé du contenu 4">
            <a:extLst>
              <a:ext uri="{FF2B5EF4-FFF2-40B4-BE49-F238E27FC236}">
                <a16:creationId xmlns:a16="http://schemas.microsoft.com/office/drawing/2014/main" id="{B92B470B-DE84-4CE8-AE21-5366979D945C}"/>
              </a:ext>
            </a:extLst>
          </p:cNvPr>
          <p:cNvSpPr>
            <a:spLocks noGrp="1"/>
          </p:cNvSpPr>
          <p:nvPr>
            <p:ph idx="10"/>
          </p:nvPr>
        </p:nvSpPr>
        <p:spPr>
          <a:xfrm>
            <a:off x="6228861" y="1825625"/>
            <a:ext cx="5963139" cy="4351338"/>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Media Distribution enhancements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Universal Access / Free to Air</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Hybrid/</a:t>
            </a:r>
            <a:r>
              <a:rPr lang="en-US" sz="1400" dirty="0" err="1">
                <a:ea typeface="Arial" panose="020B0604020202020204" pitchFamily="34" charset="0"/>
              </a:rPr>
              <a:t>Unicast</a:t>
            </a:r>
            <a:r>
              <a:rPr lang="en-US" sz="1400" dirty="0">
                <a:ea typeface="Arial" panose="020B0604020202020204" pitchFamily="34" charset="0"/>
              </a:rPr>
              <a:t>/Broadcast/Multicast media delivery improvements as appropriate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Enhancing quality of traditional media (e.g. 2D video with UHD HDR, 8K)</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Media handling of Personal IoT networks</a:t>
            </a: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Support Architecture evolutions</a:t>
            </a:r>
            <a:endParaRPr lang="en-US" sz="1400" dirty="0">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Uplink enhancements : A/V Production, Media Contribution</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Edge Compute: split rendering, network-based media processing</a:t>
            </a: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Approaches for </a:t>
            </a:r>
            <a:r>
              <a:rPr lang="en-US" sz="1400" b="1" dirty="0">
                <a:ea typeface="Arial" panose="020B0604020202020204" pitchFamily="34" charset="0"/>
              </a:rPr>
              <a:t>Rel-18</a:t>
            </a:r>
            <a:endParaRPr lang="en-US" sz="1400" b="1"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Focus on 5GMS adoption and stability</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Establish a consistent Rel-18 plan to address 5G-Advanced service requirements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Make sure we focus on commercially relevant features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Provide implementation support: Tooling/Software/Interop</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Leverage deployed multimedia technologies</a:t>
            </a: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Proposal under discussion to define a Service Media Enabler framework</a:t>
            </a:r>
            <a:endParaRPr lang="en-US" sz="1400" u="none" strike="noStrike" dirty="0">
              <a:effectLst/>
              <a:ea typeface="Arial" panose="020B0604020202020204" pitchFamily="34" charset="0"/>
            </a:endParaRPr>
          </a:p>
          <a:p>
            <a:endParaRPr lang="fr-FR"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82102" y="245016"/>
            <a:ext cx="9503925" cy="1325563"/>
          </a:xfrm>
        </p:spPr>
        <p:txBody>
          <a:bodyPr/>
          <a:lstStyle/>
          <a:p>
            <a:r>
              <a:rPr lang="en-US" altLang="en-US" sz="4000" b="1" dirty="0"/>
              <a:t>New Immersive media types and formats definition</a:t>
            </a:r>
          </a:p>
        </p:txBody>
      </p:sp>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44" name="Diagramme 43">
            <a:extLst>
              <a:ext uri="{FF2B5EF4-FFF2-40B4-BE49-F238E27FC236}">
                <a16:creationId xmlns:a16="http://schemas.microsoft.com/office/drawing/2014/main" id="{C46B9EBE-78C0-41DE-9A98-EFDF277603EF}"/>
              </a:ext>
            </a:extLst>
          </p:cNvPr>
          <p:cNvGraphicFramePr/>
          <p:nvPr>
            <p:extLst>
              <p:ext uri="{D42A27DB-BD31-4B8C-83A1-F6EECF244321}">
                <p14:modId xmlns:p14="http://schemas.microsoft.com/office/powerpoint/2010/main" val="2243906758"/>
              </p:ext>
            </p:extLst>
          </p:nvPr>
        </p:nvGraphicFramePr>
        <p:xfrm>
          <a:off x="506889" y="3229243"/>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94740" y="3229243"/>
            <a:ext cx="5890867"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5G-Advanced video coding (TBD)</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518165" y="4165683"/>
            <a:ext cx="6108333"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6" name="Rounded Rectangle 33">
            <a:extLst>
              <a:ext uri="{FF2B5EF4-FFF2-40B4-BE49-F238E27FC236}">
                <a16:creationId xmlns:a16="http://schemas.microsoft.com/office/drawing/2014/main" id="{E667DEA0-BADA-46DB-8BF4-5B8FD5505DAD}"/>
              </a:ext>
            </a:extLst>
          </p:cNvPr>
          <p:cNvSpPr/>
          <p:nvPr/>
        </p:nvSpPr>
        <p:spPr>
          <a:xfrm>
            <a:off x="3068820" y="2603190"/>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73149" y="2603190"/>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88" name="Groupe 87">
            <a:extLst>
              <a:ext uri="{FF2B5EF4-FFF2-40B4-BE49-F238E27FC236}">
                <a16:creationId xmlns:a16="http://schemas.microsoft.com/office/drawing/2014/main" id="{61BECF64-9699-413E-925D-9E87C640A97F}"/>
              </a:ext>
            </a:extLst>
          </p:cNvPr>
          <p:cNvGrpSpPr/>
          <p:nvPr/>
        </p:nvGrpSpPr>
        <p:grpSpPr>
          <a:xfrm>
            <a:off x="2429069" y="5506185"/>
            <a:ext cx="5890867" cy="430381"/>
            <a:chOff x="1" y="252"/>
            <a:chExt cx="5798817" cy="430381"/>
          </a:xfrm>
          <a:solidFill>
            <a:schemeClr val="accent2">
              <a:lumMod val="75000"/>
            </a:schemeClr>
          </a:solidFill>
        </p:grpSpPr>
        <p:sp>
          <p:nvSpPr>
            <p:cNvPr id="89" name="Flèche : chevron 88">
              <a:extLst>
                <a:ext uri="{FF2B5EF4-FFF2-40B4-BE49-F238E27FC236}">
                  <a16:creationId xmlns:a16="http://schemas.microsoft.com/office/drawing/2014/main" id="{2323073C-A5FD-4B8D-8E7B-547DA79A474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26E32143-4A3E-4F0A-B03D-4AB18305678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Feasibility Study on AI/ML Media (TBD)</a:t>
              </a:r>
              <a:endParaRPr lang="en-US" sz="1500" kern="1200" dirty="0"/>
            </a:p>
          </p:txBody>
        </p:sp>
      </p:grpSp>
      <p:grpSp>
        <p:nvGrpSpPr>
          <p:cNvPr id="56" name="Groupe 55">
            <a:extLst>
              <a:ext uri="{FF2B5EF4-FFF2-40B4-BE49-F238E27FC236}">
                <a16:creationId xmlns:a16="http://schemas.microsoft.com/office/drawing/2014/main" id="{3B2EA9F4-9DD4-4AF3-BCE2-CC63D33FEF0C}"/>
              </a:ext>
            </a:extLst>
          </p:cNvPr>
          <p:cNvGrpSpPr/>
          <p:nvPr/>
        </p:nvGrpSpPr>
        <p:grpSpPr>
          <a:xfrm>
            <a:off x="2407603" y="5061192"/>
            <a:ext cx="5890867" cy="430381"/>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AI/ML model transfer Stage 3 (TBD)</a:t>
              </a:r>
              <a:endParaRPr lang="en-US" sz="1500" kern="1200" dirty="0"/>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41104" y="3693187"/>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grpSp>
        <p:nvGrpSpPr>
          <p:cNvPr id="77" name="Groupe 65">
            <a:extLst>
              <a:ext uri="{FF2B5EF4-FFF2-40B4-BE49-F238E27FC236}">
                <a16:creationId xmlns:a16="http://schemas.microsoft.com/office/drawing/2014/main" id="{E837CE48-9A50-4A51-AD04-33141C0442A8}"/>
              </a:ext>
            </a:extLst>
          </p:cNvPr>
          <p:cNvGrpSpPr/>
          <p:nvPr/>
        </p:nvGrpSpPr>
        <p:grpSpPr>
          <a:xfrm>
            <a:off x="504687" y="4625641"/>
            <a:ext cx="2045623" cy="430886"/>
            <a:chOff x="1757" y="0"/>
            <a:chExt cx="2045623" cy="430886"/>
          </a:xfrm>
        </p:grpSpPr>
        <p:sp>
          <p:nvSpPr>
            <p:cNvPr id="78"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0" name="Groupe 90">
            <a:extLst>
              <a:ext uri="{FF2B5EF4-FFF2-40B4-BE49-F238E27FC236}">
                <a16:creationId xmlns:a16="http://schemas.microsoft.com/office/drawing/2014/main" id="{6F5FD9C5-620B-4B01-A18F-425014520A22}"/>
              </a:ext>
            </a:extLst>
          </p:cNvPr>
          <p:cNvGrpSpPr/>
          <p:nvPr/>
        </p:nvGrpSpPr>
        <p:grpSpPr>
          <a:xfrm>
            <a:off x="2394568" y="4611405"/>
            <a:ext cx="5890867" cy="430381"/>
            <a:chOff x="1" y="252"/>
            <a:chExt cx="5798817" cy="430381"/>
          </a:xfrm>
          <a:solidFill>
            <a:schemeClr val="accent2">
              <a:lumMod val="75000"/>
            </a:schemeClr>
          </a:solidFill>
        </p:grpSpPr>
        <p:sp>
          <p:nvSpPr>
            <p:cNvPr id="81"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5A2BA969-546F-4EA2-A3EC-63B1A08BB4F3}"/>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New media format for AR/MR (TBD)</a:t>
              </a:r>
              <a:endParaRPr lang="en-US" sz="1500" kern="1200" dirty="0"/>
            </a:p>
          </p:txBody>
        </p:sp>
      </p:grpSp>
      <p:grpSp>
        <p:nvGrpSpPr>
          <p:cNvPr id="76" name="Groupe 75">
            <a:extLst>
              <a:ext uri="{FF2B5EF4-FFF2-40B4-BE49-F238E27FC236}">
                <a16:creationId xmlns:a16="http://schemas.microsoft.com/office/drawing/2014/main" id="{E490C43B-B0D4-4660-9490-88B0367116AC}"/>
              </a:ext>
            </a:extLst>
          </p:cNvPr>
          <p:cNvGrpSpPr/>
          <p:nvPr/>
        </p:nvGrpSpPr>
        <p:grpSpPr>
          <a:xfrm>
            <a:off x="550975" y="5953506"/>
            <a:ext cx="2045623" cy="430886"/>
            <a:chOff x="1757" y="0"/>
            <a:chExt cx="2045623" cy="430886"/>
          </a:xfrm>
        </p:grpSpPr>
        <p:sp>
          <p:nvSpPr>
            <p:cNvPr id="83" name="Flèche : chevron 82">
              <a:extLst>
                <a:ext uri="{FF2B5EF4-FFF2-40B4-BE49-F238E27FC236}">
                  <a16:creationId xmlns:a16="http://schemas.microsoft.com/office/drawing/2014/main" id="{FB7A1631-B8DE-4CA0-A283-3E833330C66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CAD3AA0B-CF97-4E0D-B95C-3FBB14AE7607}"/>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2" name="Groupe 91">
            <a:extLst>
              <a:ext uri="{FF2B5EF4-FFF2-40B4-BE49-F238E27FC236}">
                <a16:creationId xmlns:a16="http://schemas.microsoft.com/office/drawing/2014/main" id="{477C65EC-5C4D-4965-9148-D9A23A87EF2B}"/>
              </a:ext>
            </a:extLst>
          </p:cNvPr>
          <p:cNvGrpSpPr/>
          <p:nvPr/>
        </p:nvGrpSpPr>
        <p:grpSpPr>
          <a:xfrm>
            <a:off x="2429007" y="5953506"/>
            <a:ext cx="5890867" cy="430381"/>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2FCFB5B4-EFA0-44AE-B825-D74EA716E85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4" name="Flèche : chevron 4">
              <a:extLst>
                <a:ext uri="{FF2B5EF4-FFF2-40B4-BE49-F238E27FC236}">
                  <a16:creationId xmlns:a16="http://schemas.microsoft.com/office/drawing/2014/main" id="{DAE28959-35D4-4E9E-ADF0-1BE56B528BF5}"/>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 (TBD)</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529571" y="5061192"/>
            <a:ext cx="2045623" cy="875374"/>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spTree>
    <p:extLst>
      <p:ext uri="{BB962C8B-B14F-4D97-AF65-F5344CB8AC3E}">
        <p14:creationId xmlns:p14="http://schemas.microsoft.com/office/powerpoint/2010/main" val="3766279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22830" y="313109"/>
            <a:ext cx="9618183" cy="1325563"/>
          </a:xfrm>
        </p:spPr>
        <p:txBody>
          <a:bodyPr/>
          <a:lstStyle/>
          <a:p>
            <a:r>
              <a:rPr lang="en-US" altLang="en-US" sz="4000" b="1" dirty="0"/>
              <a:t>XR (AR/VR/MR and Cloud Gaming) Services</a:t>
            </a:r>
          </a:p>
        </p:txBody>
      </p:sp>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583025138"/>
              </p:ext>
            </p:extLst>
          </p:nvPr>
        </p:nvGraphicFramePr>
        <p:xfrm>
          <a:off x="489590" y="2758416"/>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6" name="Groupe 55">
            <a:extLst>
              <a:ext uri="{FF2B5EF4-FFF2-40B4-BE49-F238E27FC236}">
                <a16:creationId xmlns:a16="http://schemas.microsoft.com/office/drawing/2014/main" id="{2D8A4782-41B5-41FB-802F-4C1AC5D83AC3}"/>
              </a:ext>
            </a:extLst>
          </p:cNvPr>
          <p:cNvGrpSpPr/>
          <p:nvPr/>
        </p:nvGrpSpPr>
        <p:grpSpPr>
          <a:xfrm>
            <a:off x="540792" y="4908430"/>
            <a:ext cx="2045623" cy="430886"/>
            <a:chOff x="1757" y="0"/>
            <a:chExt cx="2045623" cy="430886"/>
          </a:xfrm>
        </p:grpSpPr>
        <p:sp>
          <p:nvSpPr>
            <p:cNvPr id="59" name="Flèche : chevron 58">
              <a:extLst>
                <a:ext uri="{FF2B5EF4-FFF2-40B4-BE49-F238E27FC236}">
                  <a16:creationId xmlns:a16="http://schemas.microsoft.com/office/drawing/2014/main" id="{2D195B64-8A8F-4D20-88E8-FD979BEA8D44}"/>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Flèche : chevron 4">
              <a:extLst>
                <a:ext uri="{FF2B5EF4-FFF2-40B4-BE49-F238E27FC236}">
                  <a16:creationId xmlns:a16="http://schemas.microsoft.com/office/drawing/2014/main" id="{0543FBDD-A96C-4702-BA11-88803145758F}"/>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ITT4RT</a:t>
              </a:r>
              <a:endParaRPr lang="en-US" sz="1400" kern="1200" dirty="0">
                <a:latin typeface="+mn-lt"/>
              </a:endParaRPr>
            </a:p>
          </p:txBody>
        </p:sp>
      </p:grpSp>
      <p:grpSp>
        <p:nvGrpSpPr>
          <p:cNvPr id="52" name="Groupe 51">
            <a:extLst>
              <a:ext uri="{FF2B5EF4-FFF2-40B4-BE49-F238E27FC236}">
                <a16:creationId xmlns:a16="http://schemas.microsoft.com/office/drawing/2014/main" id="{D6B0A0EC-C369-476A-A844-E1017ECCB67D}"/>
              </a:ext>
            </a:extLst>
          </p:cNvPr>
          <p:cNvGrpSpPr/>
          <p:nvPr/>
        </p:nvGrpSpPr>
        <p:grpSpPr>
          <a:xfrm>
            <a:off x="2440627" y="4143983"/>
            <a:ext cx="5862400" cy="1162623"/>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MTSI extension for XR conversational, ITT4XR (TBD)</a:t>
              </a:r>
              <a:endParaRPr lang="en-US" sz="1500" kern="1200" dirty="0"/>
            </a:p>
          </p:txBody>
        </p:sp>
      </p:grpSp>
      <p:grpSp>
        <p:nvGrpSpPr>
          <p:cNvPr id="75" name="Groupe 89">
            <a:extLst>
              <a:ext uri="{FF2B5EF4-FFF2-40B4-BE49-F238E27FC236}">
                <a16:creationId xmlns:a16="http://schemas.microsoft.com/office/drawing/2014/main" id="{924B24A6-6296-4C99-9D44-60BDB377BB09}"/>
              </a:ext>
            </a:extLst>
          </p:cNvPr>
          <p:cNvGrpSpPr/>
          <p:nvPr/>
        </p:nvGrpSpPr>
        <p:grpSpPr>
          <a:xfrm>
            <a:off x="541373" y="4459253"/>
            <a:ext cx="2045623" cy="430886"/>
            <a:chOff x="1757" y="0"/>
            <a:chExt cx="2045623" cy="430886"/>
          </a:xfrm>
        </p:grpSpPr>
        <p:sp>
          <p:nvSpPr>
            <p:cNvPr id="76" name="Flèche : chevron 90">
              <a:extLst>
                <a:ext uri="{FF2B5EF4-FFF2-40B4-BE49-F238E27FC236}">
                  <a16:creationId xmlns:a16="http://schemas.microsoft.com/office/drawing/2014/main" id="{20E5DDE0-7145-4399-B6BD-37E7AD6959B5}"/>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C190BD91-D63A-46B6-B5AC-078388143666}"/>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FS_MMTELin5G</a:t>
              </a:r>
              <a:endParaRPr lang="en-US" sz="1400" kern="1200" dirty="0">
                <a:latin typeface="+mn-lt"/>
              </a:endParaRPr>
            </a:p>
          </p:txBody>
        </p:sp>
      </p:grpSp>
      <p:grpSp>
        <p:nvGrpSpPr>
          <p:cNvPr id="80" name="Groupe 79">
            <a:extLst>
              <a:ext uri="{FF2B5EF4-FFF2-40B4-BE49-F238E27FC236}">
                <a16:creationId xmlns:a16="http://schemas.microsoft.com/office/drawing/2014/main" id="{BA66A74D-FEF2-4256-A81D-7C65C64C4D9B}"/>
              </a:ext>
            </a:extLst>
          </p:cNvPr>
          <p:cNvGrpSpPr/>
          <p:nvPr/>
        </p:nvGrpSpPr>
        <p:grpSpPr>
          <a:xfrm>
            <a:off x="2397972" y="3227036"/>
            <a:ext cx="5835857" cy="430381"/>
            <a:chOff x="1" y="252"/>
            <a:chExt cx="5798817" cy="430381"/>
          </a:xfrm>
          <a:solidFill>
            <a:schemeClr val="accent2">
              <a:lumMod val="75000"/>
            </a:schemeClr>
          </a:solidFill>
        </p:grpSpPr>
        <p:sp>
          <p:nvSpPr>
            <p:cNvPr id="81" name="Flèche : chevron 80">
              <a:extLst>
                <a:ext uri="{FF2B5EF4-FFF2-40B4-BE49-F238E27FC236}">
                  <a16:creationId xmlns:a16="http://schemas.microsoft.com/office/drawing/2014/main" id="{0764BC9E-C7C3-4AD7-80F1-F8ABB77237A3}"/>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B7598E56-B32C-4EC9-ACCD-B83249A5B809}"/>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real-time communications: 5G-RTC (TBD)</a:t>
              </a:r>
              <a:endParaRPr lang="en-US" sz="1500" kern="1200" dirty="0"/>
            </a:p>
          </p:txBody>
        </p:sp>
      </p:grpSp>
      <p:grpSp>
        <p:nvGrpSpPr>
          <p:cNvPr id="83" name="Groupe 82">
            <a:extLst>
              <a:ext uri="{FF2B5EF4-FFF2-40B4-BE49-F238E27FC236}">
                <a16:creationId xmlns:a16="http://schemas.microsoft.com/office/drawing/2014/main" id="{9005F3D7-F9BE-4F8A-8C77-C4611233C1BA}"/>
              </a:ext>
            </a:extLst>
          </p:cNvPr>
          <p:cNvGrpSpPr/>
          <p:nvPr/>
        </p:nvGrpSpPr>
        <p:grpSpPr>
          <a:xfrm>
            <a:off x="2342474" y="2765914"/>
            <a:ext cx="5862400" cy="430381"/>
            <a:chOff x="1" y="252"/>
            <a:chExt cx="5798817" cy="430381"/>
          </a:xfrm>
          <a:solidFill>
            <a:schemeClr val="accent2">
              <a:lumMod val="75000"/>
            </a:schemeClr>
          </a:solidFill>
        </p:grpSpPr>
        <p:sp>
          <p:nvSpPr>
            <p:cNvPr id="94" name="Flèche : chevron 93">
              <a:extLst>
                <a:ext uri="{FF2B5EF4-FFF2-40B4-BE49-F238E27FC236}">
                  <a16:creationId xmlns:a16="http://schemas.microsoft.com/office/drawing/2014/main" id="{DC06E897-1030-4D31-AFB0-19480070CA7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Flèche : chevron 4">
              <a:extLst>
                <a:ext uri="{FF2B5EF4-FFF2-40B4-BE49-F238E27FC236}">
                  <a16:creationId xmlns:a16="http://schemas.microsoft.com/office/drawing/2014/main" id="{3AF8CD46-F3B3-4ECD-A674-3F41E1F1D74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QoS, </a:t>
              </a:r>
              <a:r>
                <a:rPr lang="en-US" sz="1500" dirty="0" err="1"/>
                <a:t>QoE</a:t>
              </a:r>
              <a:r>
                <a:rPr lang="en-US" sz="1500" dirty="0"/>
                <a:t> Quality metrics, Split-rendering (TBD)</a:t>
              </a:r>
              <a:endParaRPr lang="en-US" sz="1500" kern="1200" dirty="0"/>
            </a:p>
          </p:txBody>
        </p:sp>
      </p:grpSp>
      <p:grpSp>
        <p:nvGrpSpPr>
          <p:cNvPr id="100" name="Groupe 99">
            <a:extLst>
              <a:ext uri="{FF2B5EF4-FFF2-40B4-BE49-F238E27FC236}">
                <a16:creationId xmlns:a16="http://schemas.microsoft.com/office/drawing/2014/main" id="{973F1941-7EDD-4CEC-8071-84D2EE6334D5}"/>
              </a:ext>
            </a:extLst>
          </p:cNvPr>
          <p:cNvGrpSpPr/>
          <p:nvPr/>
        </p:nvGrpSpPr>
        <p:grpSpPr>
          <a:xfrm>
            <a:off x="2413341" y="3678238"/>
            <a:ext cx="5862400" cy="430381"/>
            <a:chOff x="1" y="252"/>
            <a:chExt cx="5798817" cy="430381"/>
          </a:xfrm>
          <a:solidFill>
            <a:schemeClr val="accent2">
              <a:lumMod val="75000"/>
            </a:schemeClr>
          </a:solidFill>
        </p:grpSpPr>
        <p:sp>
          <p:nvSpPr>
            <p:cNvPr id="101" name="Flèche : chevron 100">
              <a:extLst>
                <a:ext uri="{FF2B5EF4-FFF2-40B4-BE49-F238E27FC236}">
                  <a16:creationId xmlns:a16="http://schemas.microsoft.com/office/drawing/2014/main" id="{FCED963A-4BC2-498A-804D-304FDDE3908D}"/>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Flèche : chevron 4">
              <a:extLst>
                <a:ext uri="{FF2B5EF4-FFF2-40B4-BE49-F238E27FC236}">
                  <a16:creationId xmlns:a16="http://schemas.microsoft.com/office/drawing/2014/main" id="{223F7304-B140-467F-8CEB-8AB3D672AFF2}"/>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2D/VR/AR/MR streaming (TBD)</a:t>
              </a:r>
              <a:endParaRPr lang="en-US" sz="1500" kern="1200" dirty="0"/>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07326" y="3246931"/>
            <a:ext cx="2021865" cy="1149971"/>
            <a:chOff x="1757" y="0"/>
            <a:chExt cx="2045623" cy="430886"/>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gd name="adj" fmla="val 2208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spTree>
    <p:extLst>
      <p:ext uri="{BB962C8B-B14F-4D97-AF65-F5344CB8AC3E}">
        <p14:creationId xmlns:p14="http://schemas.microsoft.com/office/powerpoint/2010/main" val="295134116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 name="TextBox 62"/>
          <p:cNvSpPr txBox="1">
            <a:spLocks noChangeArrowheads="1"/>
          </p:cNvSpPr>
          <p:nvPr/>
        </p:nvSpPr>
        <p:spPr bwMode="auto">
          <a:xfrm rot="20391721">
            <a:off x="2315087"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2547511"/>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2034913"/>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2538359"/>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2547512"/>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2570934"/>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2547512"/>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2049301"/>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2552747"/>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2566700"/>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2978642387"/>
              </p:ext>
            </p:extLst>
          </p:nvPr>
        </p:nvGraphicFramePr>
        <p:xfrm>
          <a:off x="489589" y="2758416"/>
          <a:ext cx="3918145"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Groupe 74">
            <a:extLst>
              <a:ext uri="{FF2B5EF4-FFF2-40B4-BE49-F238E27FC236}">
                <a16:creationId xmlns:a16="http://schemas.microsoft.com/office/drawing/2014/main" id="{33C03673-6F46-4FB4-BA95-BB73585D93D0}"/>
              </a:ext>
            </a:extLst>
          </p:cNvPr>
          <p:cNvGrpSpPr/>
          <p:nvPr/>
        </p:nvGrpSpPr>
        <p:grpSpPr>
          <a:xfrm>
            <a:off x="489588" y="3188231"/>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3" name="Groupe 77">
            <a:extLst>
              <a:ext uri="{FF2B5EF4-FFF2-40B4-BE49-F238E27FC236}">
                <a16:creationId xmlns:a16="http://schemas.microsoft.com/office/drawing/2014/main" id="{D225A6E1-6C96-4C17-83E9-C0440392FEBA}"/>
              </a:ext>
            </a:extLst>
          </p:cNvPr>
          <p:cNvGrpSpPr/>
          <p:nvPr/>
        </p:nvGrpSpPr>
        <p:grpSpPr>
          <a:xfrm>
            <a:off x="496231" y="3623564"/>
            <a:ext cx="3911424" cy="429792"/>
            <a:chOff x="3360" y="547"/>
            <a:chExt cx="3911424" cy="429792"/>
          </a:xfrm>
        </p:grpSpPr>
        <p:sp>
          <p:nvSpPr>
            <p:cNvPr id="79" name="Flèche : chevron 78">
              <a:extLst>
                <a:ext uri="{FF2B5EF4-FFF2-40B4-BE49-F238E27FC236}">
                  <a16:creationId xmlns:a16="http://schemas.microsoft.com/office/drawing/2014/main" id="{83054EDD-2178-42FB-A301-C3B60B807B43}"/>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0" name="Flèche : chevron 4">
              <a:extLst>
                <a:ext uri="{FF2B5EF4-FFF2-40B4-BE49-F238E27FC236}">
                  <a16:creationId xmlns:a16="http://schemas.microsoft.com/office/drawing/2014/main" id="{3EE8A238-6475-4DDB-9310-BC902DEC5A79}"/>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grpSp>
        <p:nvGrpSpPr>
          <p:cNvPr id="4" name="Groupe 80">
            <a:extLst>
              <a:ext uri="{FF2B5EF4-FFF2-40B4-BE49-F238E27FC236}">
                <a16:creationId xmlns:a16="http://schemas.microsoft.com/office/drawing/2014/main" id="{256910A7-B9D6-4FD7-B310-F01AC0B37DC2}"/>
              </a:ext>
            </a:extLst>
          </p:cNvPr>
          <p:cNvGrpSpPr/>
          <p:nvPr/>
        </p:nvGrpSpPr>
        <p:grpSpPr>
          <a:xfrm>
            <a:off x="4237149" y="3628516"/>
            <a:ext cx="5890867" cy="430381"/>
            <a:chOff x="1" y="252"/>
            <a:chExt cx="5798817" cy="430381"/>
          </a:xfrm>
          <a:solidFill>
            <a:schemeClr val="accent2">
              <a:lumMod val="75000"/>
            </a:schemeClr>
          </a:solidFill>
        </p:grpSpPr>
        <p:sp>
          <p:nvSpPr>
            <p:cNvPr id="82" name="Flèche : chevron 81">
              <a:extLst>
                <a:ext uri="{FF2B5EF4-FFF2-40B4-BE49-F238E27FC236}">
                  <a16:creationId xmlns:a16="http://schemas.microsoft.com/office/drawing/2014/main" id="{55AF2363-67A7-4B57-9E08-B72F80CFAF6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3" name="Flèche : chevron 4">
              <a:extLst>
                <a:ext uri="{FF2B5EF4-FFF2-40B4-BE49-F238E27FC236}">
                  <a16:creationId xmlns:a16="http://schemas.microsoft.com/office/drawing/2014/main" id="{C6874810-6A64-4ECE-BCAC-FA74521B8BEF}"/>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5GMS extensions (TBD): Low latency, Back channel, Slicing…</a:t>
              </a:r>
              <a:endParaRPr lang="en-US" sz="1500" kern="1200" dirty="0"/>
            </a:p>
          </p:txBody>
        </p:sp>
      </p:grpSp>
      <p:grpSp>
        <p:nvGrpSpPr>
          <p:cNvPr id="5" name="Groupe 45">
            <a:extLst>
              <a:ext uri="{FF2B5EF4-FFF2-40B4-BE49-F238E27FC236}">
                <a16:creationId xmlns:a16="http://schemas.microsoft.com/office/drawing/2014/main" id="{4A1AEDD4-33D5-4A21-9BFE-8046A8E3A88F}"/>
              </a:ext>
            </a:extLst>
          </p:cNvPr>
          <p:cNvGrpSpPr/>
          <p:nvPr/>
        </p:nvGrpSpPr>
        <p:grpSpPr>
          <a:xfrm>
            <a:off x="509955" y="4543629"/>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6" name="Groupe 48">
            <a:extLst>
              <a:ext uri="{FF2B5EF4-FFF2-40B4-BE49-F238E27FC236}">
                <a16:creationId xmlns:a16="http://schemas.microsoft.com/office/drawing/2014/main" id="{F2C715B4-7A11-42A1-A870-12FC380A4FB4}"/>
              </a:ext>
            </a:extLst>
          </p:cNvPr>
          <p:cNvGrpSpPr/>
          <p:nvPr/>
        </p:nvGrpSpPr>
        <p:grpSpPr>
          <a:xfrm>
            <a:off x="4250415" y="4533034"/>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 (TBD)</a:t>
              </a:r>
              <a:endParaRPr lang="en-US" sz="1500" kern="1200" dirty="0"/>
            </a:p>
          </p:txBody>
        </p:sp>
      </p:grpSp>
      <p:grpSp>
        <p:nvGrpSpPr>
          <p:cNvPr id="8" name="Groupe 58">
            <a:extLst>
              <a:ext uri="{FF2B5EF4-FFF2-40B4-BE49-F238E27FC236}">
                <a16:creationId xmlns:a16="http://schemas.microsoft.com/office/drawing/2014/main" id="{63940092-CAA4-40FE-9A8D-A9338A28E16C}"/>
              </a:ext>
            </a:extLst>
          </p:cNvPr>
          <p:cNvGrpSpPr/>
          <p:nvPr/>
        </p:nvGrpSpPr>
        <p:grpSpPr>
          <a:xfrm>
            <a:off x="5192616" y="3193388"/>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(TBD)</a:t>
              </a:r>
              <a:endParaRPr lang="en-US" sz="1500" kern="1200" dirty="0"/>
            </a:p>
          </p:txBody>
        </p:sp>
      </p:grpSp>
      <p:grpSp>
        <p:nvGrpSpPr>
          <p:cNvPr id="9" name="Groupe 83">
            <a:extLst>
              <a:ext uri="{FF2B5EF4-FFF2-40B4-BE49-F238E27FC236}">
                <a16:creationId xmlns:a16="http://schemas.microsoft.com/office/drawing/2014/main" id="{4BBB073C-6931-4DCD-B4B5-D037CA6087EC}"/>
              </a:ext>
            </a:extLst>
          </p:cNvPr>
          <p:cNvGrpSpPr/>
          <p:nvPr/>
        </p:nvGrpSpPr>
        <p:grpSpPr>
          <a:xfrm>
            <a:off x="4216252" y="2756043"/>
            <a:ext cx="5890867" cy="430381"/>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5GMS EDGE, COPE stage 3, Split-rendering (TBD)</a:t>
              </a:r>
              <a:endParaRPr lang="en-US" sz="1500" kern="1200" dirty="0"/>
            </a:p>
          </p:txBody>
        </p:sp>
      </p:grpSp>
      <p:grpSp>
        <p:nvGrpSpPr>
          <p:cNvPr id="10" name="Groupe 86">
            <a:extLst>
              <a:ext uri="{FF2B5EF4-FFF2-40B4-BE49-F238E27FC236}">
                <a16:creationId xmlns:a16="http://schemas.microsoft.com/office/drawing/2014/main" id="{72402713-929B-4116-B446-58C24EB64C22}"/>
              </a:ext>
            </a:extLst>
          </p:cNvPr>
          <p:cNvGrpSpPr/>
          <p:nvPr/>
        </p:nvGrpSpPr>
        <p:grpSpPr>
          <a:xfrm>
            <a:off x="509955" y="4058103"/>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12" name="Groupe 98">
            <a:extLst>
              <a:ext uri="{FF2B5EF4-FFF2-40B4-BE49-F238E27FC236}">
                <a16:creationId xmlns:a16="http://schemas.microsoft.com/office/drawing/2014/main" id="{90449D24-5E3A-4D10-A57E-F1F304407C2B}"/>
              </a:ext>
            </a:extLst>
          </p:cNvPr>
          <p:cNvGrpSpPr/>
          <p:nvPr/>
        </p:nvGrpSpPr>
        <p:grpSpPr>
          <a:xfrm>
            <a:off x="540792" y="5022755"/>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3" name="Groupe 101">
            <a:extLst>
              <a:ext uri="{FF2B5EF4-FFF2-40B4-BE49-F238E27FC236}">
                <a16:creationId xmlns:a16="http://schemas.microsoft.com/office/drawing/2014/main" id="{5202C983-33DD-4E46-BF65-9A99FED8F36F}"/>
              </a:ext>
            </a:extLst>
          </p:cNvPr>
          <p:cNvGrpSpPr/>
          <p:nvPr/>
        </p:nvGrpSpPr>
        <p:grpSpPr>
          <a:xfrm>
            <a:off x="2418824" y="5022755"/>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 (TBD)</a:t>
              </a:r>
              <a:endParaRPr lang="en-US" sz="1500" kern="1200" dirty="0"/>
            </a:p>
          </p:txBody>
        </p:sp>
      </p:grpSp>
      <p:sp>
        <p:nvSpPr>
          <p:cNvPr id="75" name="Title 1"/>
          <p:cNvSpPr txBox="1">
            <a:spLocks/>
          </p:cNvSpPr>
          <p:nvPr/>
        </p:nvSpPr>
        <p:spPr bwMode="auto">
          <a:xfrm>
            <a:off x="214016" y="206062"/>
            <a:ext cx="961818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chemeClr val="tx1"/>
                </a:solidFill>
                <a:effectLst/>
                <a:uLnTx/>
                <a:uFillTx/>
                <a:latin typeface="+mj-lt"/>
                <a:ea typeface="+mj-ea"/>
                <a:cs typeface="+mj-cs"/>
              </a:rPr>
              <a:t>Media distribution enhancement &amp; Architecture evolution</a:t>
            </a:r>
          </a:p>
        </p:txBody>
      </p:sp>
    </p:spTree>
    <p:extLst>
      <p:ext uri="{BB962C8B-B14F-4D97-AF65-F5344CB8AC3E}">
        <p14:creationId xmlns:p14="http://schemas.microsoft.com/office/powerpoint/2010/main" val="5438186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dirty="0"/>
              <a:t>Thank You!</a:t>
            </a:r>
            <a:endParaRPr lang="en-US" altLang="en-US" dirty="0"/>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Autofit/>
          </a:bodyPr>
          <a:lstStyle/>
          <a:p>
            <a:pPr marL="0" indent="0">
              <a:buFontTx/>
              <a:buNone/>
              <a:defRPr/>
            </a:pPr>
            <a:r>
              <a:rPr lang="sv-SE" altLang="en-US" sz="2400" dirty="0"/>
              <a:t>Next steps</a:t>
            </a:r>
          </a:p>
          <a:p>
            <a:pPr marL="0" indent="0">
              <a:buFontTx/>
              <a:buNone/>
              <a:defRPr/>
            </a:pPr>
            <a:r>
              <a:rPr lang="sv-SE" altLang="en-US" sz="2400" dirty="0"/>
              <a:t>	- 2nd SA4 Rel-18 workshop (tentative: 3rd Nov. 2021)</a:t>
            </a:r>
          </a:p>
          <a:p>
            <a:pPr marL="1371600" lvl="3" indent="0">
              <a:defRPr/>
            </a:pPr>
            <a:r>
              <a:rPr lang="sv-SE" altLang="en-US" dirty="0"/>
              <a:t>  For collecting more inputs</a:t>
            </a:r>
          </a:p>
          <a:p>
            <a:pPr marL="1371600" lvl="3" indent="0">
              <a:defRPr/>
            </a:pPr>
            <a:r>
              <a:rPr lang="sv-SE" altLang="en-US" dirty="0"/>
              <a:t>  For adding details of identified items</a:t>
            </a:r>
          </a:p>
          <a:p>
            <a:pPr marL="1371600" lvl="3" indent="0">
              <a:defRPr/>
            </a:pPr>
            <a:r>
              <a:rPr lang="sv-SE" altLang="en-US" dirty="0"/>
              <a:t>  Identify the priorities as a result</a:t>
            </a:r>
          </a:p>
          <a:p>
            <a:pPr marL="0" indent="0">
              <a:buFontTx/>
              <a:buNone/>
              <a:defRPr/>
            </a:pPr>
            <a:r>
              <a:rPr lang="sv-SE" altLang="en-US" sz="2400" dirty="0"/>
              <a:t>	- 60% agreed Rel-18 plan at SA4#116-e (Nov. 2021)</a:t>
            </a:r>
          </a:p>
          <a:p>
            <a:pPr marL="0" indent="0">
              <a:buFontTx/>
              <a:buNone/>
              <a:defRPr/>
            </a:pPr>
            <a:r>
              <a:rPr lang="sv-SE" altLang="en-US" sz="2400" dirty="0"/>
              <a:t>	- 100% agreed Rel-18 plan at SA4#117-e (Feb. 2022)</a:t>
            </a:r>
          </a:p>
          <a:p>
            <a:pPr marL="0" indent="0">
              <a:lnSpc>
                <a:spcPct val="100000"/>
              </a:lnSpc>
              <a:spcBef>
                <a:spcPct val="0"/>
              </a:spcBef>
              <a:buFontTx/>
              <a:buNone/>
              <a:defRPr/>
            </a:pPr>
            <a:endParaRPr lang="sv-SE" altLang="en-US" sz="1200" dirty="0"/>
          </a:p>
          <a:p>
            <a:pPr marL="0" indent="0">
              <a:lnSpc>
                <a:spcPct val="100000"/>
              </a:lnSpc>
              <a:spcBef>
                <a:spcPct val="0"/>
              </a:spcBef>
              <a:buFontTx/>
              <a:buNone/>
              <a:defRPr/>
            </a:pPr>
            <a:endParaRPr lang="sv-SE" altLang="en-US" sz="1200" dirty="0"/>
          </a:p>
          <a:p>
            <a:pPr marL="0" indent="0">
              <a:lnSpc>
                <a:spcPct val="100000"/>
              </a:lnSpc>
              <a:spcBef>
                <a:spcPct val="0"/>
              </a:spcBef>
              <a:buFontTx/>
              <a:buNone/>
              <a:defRPr/>
            </a:pPr>
            <a:endParaRPr lang="sv-SE" altLang="en-US" sz="1200" dirty="0"/>
          </a:p>
          <a:p>
            <a:pPr marL="0" indent="0">
              <a:lnSpc>
                <a:spcPct val="100000"/>
              </a:lnSpc>
              <a:spcBef>
                <a:spcPct val="0"/>
              </a:spcBef>
              <a:buFontTx/>
              <a:buNone/>
              <a:defRPr/>
            </a:pPr>
            <a:endParaRPr lang="sv-SE" altLang="en-US" sz="1200" dirty="0"/>
          </a:p>
          <a:p>
            <a:pPr marL="0" indent="0">
              <a:lnSpc>
                <a:spcPct val="100000"/>
              </a:lnSpc>
              <a:spcBef>
                <a:spcPct val="0"/>
              </a:spcBef>
              <a:buFontTx/>
              <a:buNone/>
              <a:defRPr/>
            </a:pPr>
            <a:r>
              <a:rPr lang="sv-SE" altLang="en-US" sz="1200" dirty="0"/>
              <a:t>Frédéric Gabin</a:t>
            </a:r>
          </a:p>
          <a:p>
            <a:pPr marL="0" indent="0">
              <a:lnSpc>
                <a:spcPct val="100000"/>
              </a:lnSpc>
              <a:spcBef>
                <a:spcPct val="0"/>
              </a:spcBef>
              <a:buFontTx/>
              <a:buNone/>
              <a:defRPr/>
            </a:pPr>
            <a:r>
              <a:rPr lang="sv-SE" altLang="en-US" sz="1200" dirty="0"/>
              <a:t>3GPP SA4 Chairman</a:t>
            </a:r>
          </a:p>
          <a:p>
            <a:pPr marL="0" indent="0">
              <a:lnSpc>
                <a:spcPct val="100000"/>
              </a:lnSpc>
              <a:spcBef>
                <a:spcPct val="0"/>
              </a:spcBef>
              <a:buFontTx/>
              <a:buNone/>
              <a:defRPr/>
            </a:pPr>
            <a:r>
              <a:rPr lang="sv-SE" altLang="en-US" sz="1200" dirty="0"/>
              <a:t>mail: frederic.gabin@dolby.com</a:t>
            </a:r>
          </a:p>
          <a:p>
            <a:pPr marL="0" indent="0">
              <a:lnSpc>
                <a:spcPct val="100000"/>
              </a:lnSpc>
              <a:spcBef>
                <a:spcPct val="0"/>
              </a:spcBef>
              <a:buFontTx/>
              <a:buNone/>
              <a:defRPr/>
            </a:pPr>
            <a:r>
              <a:rPr lang="sv-SE" altLang="en-US" sz="1200" dirty="0"/>
              <a:t>phone: +33 678448575</a:t>
            </a:r>
          </a:p>
          <a:p>
            <a:pPr marL="0" indent="0">
              <a:buFontTx/>
              <a:buNone/>
              <a:defRPr/>
            </a:pPr>
            <a:endParaRPr lang="sv-SE" altLang="en-US" sz="24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1078</Words>
  <Application>Microsoft Office PowerPoint</Application>
  <PresentationFormat>Grand écran</PresentationFormat>
  <Paragraphs>219</Paragraphs>
  <Slides>8</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Arial</vt:lpstr>
      <vt:lpstr>Calibri</vt:lpstr>
      <vt:lpstr>Calibri Light</vt:lpstr>
      <vt:lpstr>Century Gothic</vt:lpstr>
      <vt:lpstr>Times New Roman</vt:lpstr>
      <vt:lpstr>Office Theme</vt:lpstr>
      <vt:lpstr>SA4 WG input to SA Rel-18 Workshop</vt:lpstr>
      <vt:lpstr>Introduction</vt:lpstr>
      <vt:lpstr>Three stage approach / SA4</vt:lpstr>
      <vt:lpstr>SA4 Rel-18 Workshop (17th August)</vt:lpstr>
      <vt:lpstr>New Immersive media types and formats definition</vt:lpstr>
      <vt:lpstr>XR (AR/VR/MR and Cloud Gaming) Services</vt:lpstr>
      <vt:lpstr>Présentation PowerPoint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2019-05-22T07:33:39Z</dcterms:created>
  <dcterms:modified xsi:type="dcterms:W3CDTF">2021-09-06T10:29:10Z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y fmtid="{D5CDD505-2E9C-101B-9397-08002B2CF9AE}" pid="3" name="NSCPROP_SA">
    <vt:lpwstr>C:\Users\han\Desktop\Song\SP-21xxxx Draft SA4 WG Chair input to SA Rel-18 Workshop rev2.pptx</vt:lpwstr>
  </property>
</Properties>
</file>